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85" r:id="rId2"/>
    <p:sldId id="280" r:id="rId3"/>
    <p:sldId id="282" r:id="rId4"/>
    <p:sldId id="283" r:id="rId5"/>
    <p:sldId id="281" r:id="rId6"/>
    <p:sldId id="284" r:id="rId7"/>
    <p:sldId id="264" r:id="rId8"/>
    <p:sldId id="265" r:id="rId9"/>
    <p:sldId id="267" r:id="rId10"/>
    <p:sldId id="279" r:id="rId11"/>
    <p:sldId id="269" r:id="rId12"/>
    <p:sldId id="294" r:id="rId13"/>
    <p:sldId id="295" r:id="rId14"/>
    <p:sldId id="296" r:id="rId15"/>
    <p:sldId id="277" r:id="rId16"/>
    <p:sldId id="286" r:id="rId17"/>
    <p:sldId id="287" r:id="rId18"/>
    <p:sldId id="288" r:id="rId19"/>
    <p:sldId id="289" r:id="rId20"/>
    <p:sldId id="291" r:id="rId21"/>
    <p:sldId id="292" r:id="rId22"/>
    <p:sldId id="290" r:id="rId23"/>
    <p:sldId id="293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FF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802" autoAdjust="0"/>
  </p:normalViewPr>
  <p:slideViewPr>
    <p:cSldViewPr>
      <p:cViewPr varScale="1">
        <p:scale>
          <a:sx n="67" d="100"/>
          <a:sy n="67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9781D53-79B6-49B2-A3B9-DFCC4031AA0E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2598CB-067E-4C70-8F1C-0F3A77C17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6DA60-22FF-4EBA-8AA1-1496B8EE8F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EAB16-FC08-4023-A15C-47A3F5E08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A877B-0343-413B-9453-C0476B57B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90D7FD-FD6F-40F7-8473-C4C94F2AE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7F308-B048-41AF-AD7D-FB2B44A94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66242-0409-44E5-84CA-859744C41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95FB9-C903-43A6-9028-A8FD76EB2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E6047-0DEB-4D3F-B235-4864B27B4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B932-FF10-4C88-B4BF-593C70CFD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0282-9FAD-4FBB-8242-FF0522412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30C90-80DC-44BA-AA0D-38CF33126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57606-D71D-4C59-8C56-9DEC60E64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46D736-9E52-4D66-BAFF-243597282B7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PTA/OTA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106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Unit 2 Lecture 4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746" name="Picture 2" descr="C:\Documents and Settings\GaryB\Local Settings\Temporary Internet Files\Content.IE5\TQMHIGWP\MCj0436918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14714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3581400" cy="37338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Overview of the interactions of hormones in response to stress</a:t>
            </a:r>
          </a:p>
        </p:txBody>
      </p:sp>
      <p:pic>
        <p:nvPicPr>
          <p:cNvPr id="25603" name="Picture 3" descr="177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338" y="0"/>
            <a:ext cx="51736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Endocrine activity of the Adrenal Cortex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114800" cy="4953000"/>
          </a:xfrm>
        </p:spPr>
        <p:txBody>
          <a:bodyPr/>
          <a:lstStyle/>
          <a:p>
            <a:r>
              <a:rPr lang="en-US" sz="2800" b="1" dirty="0" err="1"/>
              <a:t>Zona</a:t>
            </a:r>
            <a:r>
              <a:rPr lang="en-US" sz="2800" b="1" dirty="0"/>
              <a:t> </a:t>
            </a:r>
            <a:r>
              <a:rPr lang="en-US" sz="2800" b="1" dirty="0" err="1"/>
              <a:t>reticularis</a:t>
            </a: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400" b="1" dirty="0"/>
              <a:t>Produces small </a:t>
            </a:r>
            <a:r>
              <a:rPr lang="en-US" sz="2400" b="1" dirty="0" err="1"/>
              <a:t>anounts</a:t>
            </a:r>
            <a:r>
              <a:rPr lang="en-US" sz="2400" b="1" dirty="0"/>
              <a:t> of androgens, mostly </a:t>
            </a:r>
            <a:r>
              <a:rPr lang="en-US" sz="2400" b="1" dirty="0" err="1"/>
              <a:t>dehydroepiandrosterone</a:t>
            </a:r>
            <a:r>
              <a:rPr lang="en-US" sz="2400" b="1" dirty="0"/>
              <a:t> (DHEA), DHEA may be converted into estrogens</a:t>
            </a:r>
          </a:p>
          <a:p>
            <a:r>
              <a:rPr lang="en-US" sz="2800" b="1" dirty="0"/>
              <a:t>Hormone Control:</a:t>
            </a:r>
          </a:p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400" b="1" dirty="0"/>
              <a:t>Believed to be ACTH</a:t>
            </a:r>
          </a:p>
          <a:p>
            <a:r>
              <a:rPr lang="en-US" sz="2800" b="1" dirty="0"/>
              <a:t>Target tissue:</a:t>
            </a:r>
          </a:p>
          <a:p>
            <a:pPr>
              <a:buFontTx/>
              <a:buNone/>
            </a:pPr>
            <a:r>
              <a:rPr lang="en-US" sz="2400" b="1" dirty="0"/>
              <a:t>	General body cells</a:t>
            </a:r>
          </a:p>
          <a:p>
            <a:pPr>
              <a:buFontTx/>
              <a:buNone/>
            </a:pPr>
            <a:endParaRPr lang="en-US" sz="2800" b="1" dirty="0"/>
          </a:p>
        </p:txBody>
      </p:sp>
      <p:pic>
        <p:nvPicPr>
          <p:cNvPr id="15367" name="Picture 7" descr="Adrenal galn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981200"/>
            <a:ext cx="4419600" cy="3733800"/>
          </a:xfrm>
          <a:noFill/>
          <a:ln/>
        </p:spPr>
      </p:pic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6019800" y="1371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228600"/>
            <a:ext cx="8534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Endocrine activity of the Adrenal Cortex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524000"/>
            <a:ext cx="38862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DHEA: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normal physiology is responsible for energy levels and sex drive in both male and women.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Hyper-</a:t>
            </a:r>
            <a:r>
              <a:rPr lang="en-US" sz="2800" b="1" dirty="0" smtClean="0"/>
              <a:t>secretion </a:t>
            </a:r>
            <a:r>
              <a:rPr lang="en-US" dirty="0" smtClean="0"/>
              <a:t>may lead to Precocious puberty is appearance of secondary sexual characteristics in  children, before the age of 8 years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lipArt Placeholder 4" descr="Adrenal Hyperplasia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1905000"/>
            <a:ext cx="52197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81000"/>
            <a:ext cx="533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Adrenogenital Syndrome</a:t>
            </a: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8600" y="1676400"/>
            <a:ext cx="3352800" cy="41148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Adult females DHEA causes beard growth, deeper voice, masculine distribution of body hair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hirsutism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and growth of the clitoris to  resemble a penis.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ClipArt Placeholder 8" descr="Hirsute_Wom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3568700"/>
            <a:ext cx="3352800" cy="3289300"/>
          </a:xfrm>
          <a:prstGeom prst="rect">
            <a:avLst/>
          </a:prstGeom>
        </p:spPr>
      </p:pic>
      <p:pic>
        <p:nvPicPr>
          <p:cNvPr id="5" name="Picture 9" descr="hirsutis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85800" cy="457200"/>
          </a:xfrm>
          <a:noFill/>
        </p:spPr>
        <p:txBody>
          <a:bodyPr/>
          <a:lstStyle/>
          <a:p>
            <a:fld id="{99178B2E-3565-44B7-AB62-41BBEEBCB5D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Adrenal Hyperplas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9151938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4191000" cy="16002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Interaction of 2 Pancreatic Hormones</a:t>
            </a:r>
          </a:p>
        </p:txBody>
      </p:sp>
      <p:pic>
        <p:nvPicPr>
          <p:cNvPr id="23555" name="Picture 3" descr="177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137025" cy="6858000"/>
          </a:xfrm>
          <a:prstGeom prst="rect">
            <a:avLst/>
          </a:prstGeom>
          <a:noFill/>
        </p:spPr>
      </p:pic>
      <p:pic>
        <p:nvPicPr>
          <p:cNvPr id="23556" name="Picture 4" descr="Islat of langerh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41148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305800" cy="12192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Hormonal control of the </a:t>
            </a:r>
            <a:b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Male Reproductive System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81200"/>
            <a:ext cx="4038600" cy="4572000"/>
          </a:xfrm>
          <a:prstGeom prst="rect">
            <a:avLst/>
          </a:prstGeom>
          <a:ln>
            <a:solidFill>
              <a:srgbClr val="FFFF66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Hypothalamus releases GnRH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GnRH stimulates the Gonadotrophs of the adenohypophysis to release FSH and LH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FSH stimulates Sertoli cells to secrete Androgen-binding protein (ABP)  and stimulates spermatogenesis. </a:t>
            </a:r>
          </a:p>
        </p:txBody>
      </p:sp>
      <p:pic>
        <p:nvPicPr>
          <p:cNvPr id="5" name="Picture 6" descr="177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86350" y="1752600"/>
            <a:ext cx="375285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305800" cy="12192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Hormonal control of the </a:t>
            </a:r>
            <a:b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Male Reproductive System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828800"/>
            <a:ext cx="4419600" cy="2133600"/>
          </a:xfrm>
          <a:prstGeom prst="rect">
            <a:avLst/>
          </a:prstGeom>
          <a:ln>
            <a:solidFill>
              <a:srgbClr val="FFFF66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 stimulates the Leydig cells to secrete testosterone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Inhibin secreted by Sertoli cells controls the release of FSH by gonadotrophs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177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86350" y="1752600"/>
            <a:ext cx="3752850" cy="4876800"/>
          </a:xfrm>
          <a:prstGeom prst="rect">
            <a:avLst/>
          </a:prstGeom>
          <a:noFill/>
        </p:spPr>
      </p:pic>
      <p:pic>
        <p:nvPicPr>
          <p:cNvPr id="6" name="Picture 5" descr="MALE0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Male Menopause Myth or Reality?</a:t>
            </a:r>
            <a:b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Andropause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1447800"/>
            <a:ext cx="6400800" cy="518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40 testosterone  levels begin to decline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45 and 50 there is a steep drop in blood levels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80 50% of men have low testosterone levels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Signs and symptoms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Reduced sex drive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 Infertility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 Decrease spontaneous erections (during sleep)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  Swollen/tender breast (gynecomastia)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5.  Loss of body and pubic hair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6.  Small or shrinking testes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7.  Decrease in muscle mass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8.  Hot flushes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9.  Decrease energy, motivation, and self-confidence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10.  Poor concentration and memory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11.  sleep apnea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12.  Mild anemia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458200" cy="10668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Action of Hormones on </a:t>
            </a:r>
            <a:b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Ovaries and Uterus</a:t>
            </a:r>
          </a:p>
        </p:txBody>
      </p:sp>
      <p:pic>
        <p:nvPicPr>
          <p:cNvPr id="4" name="Picture 6" descr="1777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28800"/>
            <a:ext cx="7848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/>
              <a:t>Introduction to the Endocrine System</a:t>
            </a:r>
          </a:p>
        </p:txBody>
      </p:sp>
      <p:pic>
        <p:nvPicPr>
          <p:cNvPr id="26627" name="Picture 3" descr="177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2988"/>
            <a:ext cx="8077200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305800" cy="12192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Cyclic Patterns of Hormone Production during the Ovarain Cycle</a:t>
            </a:r>
          </a:p>
        </p:txBody>
      </p:sp>
      <p:pic>
        <p:nvPicPr>
          <p:cNvPr id="4" name="Picture 5" descr="177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76400"/>
            <a:ext cx="8305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381000"/>
            <a:ext cx="6400800" cy="586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Hormonal Changes during Menopause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levels of FSH increase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levels of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Inhibin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decrease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levels of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estradiol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decrease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levels of progesterone decrease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levels of DHEA decrease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medscape.com/pi/editorial/clinupdates/2000/213/art-cm.v01.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4533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Menopause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914400"/>
            <a:ext cx="64008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degree to which each woman’s body responds to these normal hormonal changes varies.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25% of women do not have any problems with 	menopause and manage the transition without 	assistance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50% of women experience some menopausal 	symptoms, varying from mild to moderate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25% of women have more severe problems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Menopausal Symptoms:;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1.  Hot flushes (last 30sec to 5min)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 Menstrual irregularities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 Sleep disturbances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  Genital changes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5.  Urinary problems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6.  Joint/muscle aches and pain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7.  Skin /hair changes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8.  Neurological Brain function changes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Menopause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800" y="1219200"/>
            <a:ext cx="6858000" cy="3352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Positive action to decrease symptoms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1.  Eat a well balanced diet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 Exercise regularly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 Stress management (Tai chi, yoga, meditation, relaxation)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   Making sex comfortable (water based lubricants, vaginal		hormone therapy)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5.  Pelvic floor exercises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6.  Trial hormone replacement therapy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7.  Quit smoking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0"/>
            <a:ext cx="8534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Anterior Pituitary or Adenohypophysis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990600"/>
            <a:ext cx="44958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Corticotrophs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Adrenocorticotropic hormone (ACTH)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Hypothalamic Control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Corticotropic releasing hormone (CRH)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Target Tissue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Adrenal cortex, Zona Fasciculata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Hormone affects: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control production of glucocorticoids such as cortisol</a:t>
            </a:r>
          </a:p>
        </p:txBody>
      </p:sp>
      <p:pic>
        <p:nvPicPr>
          <p:cNvPr id="4" name="Picture 6" descr="177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041400"/>
            <a:ext cx="4362450" cy="581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0"/>
            <a:ext cx="8534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Adrenal Cortex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990600"/>
            <a:ext cx="4114800" cy="304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Zona Fasciculata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Glucocorticoids such as cortisol and cortisone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Hormone control: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ACTH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Target tissue: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Liver and general body cells</a:t>
            </a:r>
          </a:p>
        </p:txBody>
      </p:sp>
      <p:pic>
        <p:nvPicPr>
          <p:cNvPr id="4" name="Picture 9" descr="Adrenal gal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4725" y="914400"/>
            <a:ext cx="4359275" cy="3581400"/>
          </a:xfrm>
          <a:prstGeom prst="rect">
            <a:avLst/>
          </a:prstGeom>
          <a:noFill/>
        </p:spPr>
      </p:pic>
      <p:sp>
        <p:nvSpPr>
          <p:cNvPr id="5" name="AutoShape 10"/>
          <p:cNvSpPr>
            <a:spLocks/>
          </p:cNvSpPr>
          <p:nvPr/>
        </p:nvSpPr>
        <p:spPr bwMode="auto">
          <a:xfrm rot="16274365">
            <a:off x="7132637" y="1639888"/>
            <a:ext cx="60325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4191000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	</a:t>
            </a:r>
            <a:r>
              <a:rPr lang="en-US" b="1" i="1" u="sng"/>
              <a:t>Hormone affects:</a:t>
            </a:r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helps maintain blood pressure and cardiovascular function </a:t>
            </a:r>
          </a:p>
          <a:p>
            <a:pPr>
              <a:buFont typeface="Arial" charset="0"/>
              <a:buChar char="•"/>
            </a:pPr>
            <a:r>
              <a:rPr lang="en-US" sz="2000"/>
              <a:t>helps slow the immune system's inflammatory response </a:t>
            </a:r>
          </a:p>
          <a:p>
            <a:pPr>
              <a:buFont typeface="Arial" charset="0"/>
              <a:buChar char="•"/>
            </a:pPr>
            <a:r>
              <a:rPr lang="en-US" sz="2000"/>
              <a:t>helps balance the effects of insulin in breaking down sugar for energy </a:t>
            </a:r>
          </a:p>
          <a:p>
            <a:pPr>
              <a:buFont typeface="Arial" charset="0"/>
              <a:buChar char="•"/>
            </a:pPr>
            <a:r>
              <a:rPr lang="en-US" sz="2000"/>
              <a:t>helps regulate the metabolism of proteins, carbohydrates, and fats </a:t>
            </a:r>
          </a:p>
          <a:p>
            <a:pPr>
              <a:buFont typeface="Arial" charset="0"/>
              <a:buChar char="•"/>
            </a:pPr>
            <a:r>
              <a:rPr lang="en-US" sz="2000"/>
              <a:t>helps maintain proper arousal and sense of well-being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Adrenal Cortex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19200"/>
            <a:ext cx="4114800" cy="16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Hypo-secretion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1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Addison’s disease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Failure to produce adequate levels of cortisol 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0" descr="http://pathmicro.med.sc.edu/ghaffar/add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825" y="3886200"/>
            <a:ext cx="2035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lib.uiowa.edu/hardin/md/pictures22/addison/plat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0"/>
            <a:ext cx="28194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www.tiscali.co.uk/lifestyle/healthfitness/health_advice/netdoctor/archive/images/60046_hypoadrenalism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330825"/>
            <a:ext cx="19812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0" y="2819400"/>
            <a:ext cx="706755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	</a:t>
            </a:r>
            <a:r>
              <a:rPr lang="en-US" b="1" i="1" u="sng" dirty="0"/>
              <a:t>Symptoms </a:t>
            </a:r>
          </a:p>
          <a:p>
            <a:r>
              <a:rPr lang="en-US" dirty="0"/>
              <a:t>	</a:t>
            </a:r>
          </a:p>
          <a:p>
            <a:r>
              <a:rPr lang="en-US" sz="2000" dirty="0"/>
              <a:t>chronic, worsening fatigue , muscle weakness , </a:t>
            </a:r>
          </a:p>
          <a:p>
            <a:r>
              <a:rPr lang="en-US" sz="2000" dirty="0"/>
              <a:t>loss of appetite , weight loss , nausea , vomiting  ,diarrhea </a:t>
            </a:r>
          </a:p>
          <a:p>
            <a:r>
              <a:rPr lang="en-US" sz="2000" dirty="0"/>
              <a:t>Other symptoms include</a:t>
            </a:r>
          </a:p>
          <a:p>
            <a:r>
              <a:rPr lang="en-US" sz="2000" dirty="0"/>
              <a:t>low blood pressure that falls further when standing, </a:t>
            </a:r>
          </a:p>
          <a:p>
            <a:r>
              <a:rPr lang="en-US" sz="2000" dirty="0"/>
              <a:t>causing dizziness or fainting </a:t>
            </a:r>
          </a:p>
          <a:p>
            <a:r>
              <a:rPr lang="en-US" sz="2000" dirty="0" err="1"/>
              <a:t>hyperpigmentation</a:t>
            </a:r>
            <a:r>
              <a:rPr lang="en-US" sz="2000" dirty="0"/>
              <a:t>, or dark tanning; </a:t>
            </a:r>
          </a:p>
          <a:p>
            <a:r>
              <a:rPr lang="en-US" sz="2000" dirty="0"/>
              <a:t>this darkening of the skin is most visible on scars; skin folds;</a:t>
            </a:r>
          </a:p>
          <a:p>
            <a:r>
              <a:rPr lang="en-US" sz="2000" dirty="0"/>
              <a:t>pressure points such as the elbows, knees, knuckles, and toes; lips; </a:t>
            </a:r>
          </a:p>
          <a:p>
            <a:r>
              <a:rPr lang="en-US" sz="2000" dirty="0"/>
              <a:t>and mucous membranes 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0"/>
            <a:ext cx="5562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Adrenal Cortex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28600" y="914400"/>
            <a:ext cx="3810000" cy="5638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Hyper-secretion: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1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Cushing’s Syndrome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Symptoms</a:t>
            </a:r>
            <a:endParaRPr kumimoji="0" lang="en-US" sz="2400" b="1" i="1" u="sng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Upper body obesity, rounded face, increased fat around the neck, and thinning arms and legs. Children tend to be obese with slowed growth rates.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Skin, becomes fragile and thin. bruises easily and heals poorly. Purplish pink stretch marks may appear on the abdomen, thighs, buttocks, arms and breasts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Women usually have excess hair growth on their faces, necks, chests, abdomens, and thighs</a:t>
            </a:r>
          </a:p>
        </p:txBody>
      </p:sp>
      <p:pic>
        <p:nvPicPr>
          <p:cNvPr id="7" name="Picture 6" descr="cus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21163" y="3657600"/>
            <a:ext cx="4922837" cy="3200400"/>
          </a:xfrm>
          <a:prstGeom prst="rect">
            <a:avLst/>
          </a:prstGeom>
          <a:noFill/>
        </p:spPr>
      </p:pic>
      <p:pic>
        <p:nvPicPr>
          <p:cNvPr id="8" name="Picture 2" descr="http://www.usc.edu/student-affairs/Health_Center/adolhealth/images/b1_clip_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304800"/>
            <a:ext cx="20669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cushingssyndrome.org/images/ezz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905000"/>
            <a:ext cx="28289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sd-neurosurgeon.com/images/cushings%20disease%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Endocrine activity of the Adrenal Cortex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Zona glomerulosa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</a:t>
            </a:r>
            <a:r>
              <a:rPr lang="en-US" sz="2000" b="1"/>
              <a:t>Mineralocorticoids such as Aldosterone</a:t>
            </a:r>
          </a:p>
          <a:p>
            <a:pPr>
              <a:lnSpc>
                <a:spcPct val="90000"/>
              </a:lnSpc>
            </a:pPr>
            <a:r>
              <a:rPr lang="en-US" sz="2400" b="1"/>
              <a:t>Hormonal control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</a:t>
            </a:r>
            <a:r>
              <a:rPr lang="en-US" sz="2000" b="1"/>
              <a:t>renin-angiotensin pathway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	permissive effect of ACTH </a:t>
            </a:r>
          </a:p>
          <a:p>
            <a:pPr>
              <a:lnSpc>
                <a:spcPct val="90000"/>
              </a:lnSpc>
            </a:pPr>
            <a:r>
              <a:rPr lang="en-US" sz="2400" b="1"/>
              <a:t>Target Tissue: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	Principal cells of the DCT and collecting duct</a:t>
            </a:r>
          </a:p>
          <a:p>
            <a:pPr>
              <a:lnSpc>
                <a:spcPct val="90000"/>
              </a:lnSpc>
            </a:pPr>
            <a:r>
              <a:rPr lang="en-US" sz="2400" b="1"/>
              <a:t>Hormone Affects: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increases reabsorption of Na+ and water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</a:t>
            </a:r>
          </a:p>
        </p:txBody>
      </p:sp>
      <p:pic>
        <p:nvPicPr>
          <p:cNvPr id="10246" name="Picture 6" descr="Adrenal galn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133600"/>
            <a:ext cx="4572000" cy="3429000"/>
          </a:xfrm>
          <a:noFill/>
          <a:ln/>
        </p:spPr>
      </p:pic>
      <p:sp>
        <p:nvSpPr>
          <p:cNvPr id="10247" name="AutoShape 7"/>
          <p:cNvSpPr>
            <a:spLocks/>
          </p:cNvSpPr>
          <p:nvPr/>
        </p:nvSpPr>
        <p:spPr bwMode="auto">
          <a:xfrm rot="16173461" flipV="1">
            <a:off x="7540625" y="1446213"/>
            <a:ext cx="533400" cy="838200"/>
          </a:xfrm>
          <a:prstGeom prst="rightBrace">
            <a:avLst>
              <a:gd name="adj1" fmla="val 13095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Endocrine activity of the Adrenal Cortex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114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Hyper-secretion: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 err="1"/>
              <a:t>Aldosteronism</a:t>
            </a:r>
            <a:r>
              <a:rPr lang="en-US" sz="2400" b="1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 err="1"/>
              <a:t>Hypokalemia</a:t>
            </a:r>
            <a:r>
              <a:rPr lang="en-US" sz="2400" b="1" dirty="0"/>
              <a:t>, increase in extracellular fluid and blood </a:t>
            </a:r>
            <a:r>
              <a:rPr lang="en-US" sz="2400" b="1" dirty="0" err="1"/>
              <a:t>volume,and</a:t>
            </a:r>
            <a:r>
              <a:rPr lang="en-US" sz="2400" b="1" dirty="0"/>
              <a:t> </a:t>
            </a:r>
            <a:r>
              <a:rPr lang="en-US" sz="2400" b="1" dirty="0" err="1"/>
              <a:t>hyertension</a:t>
            </a:r>
            <a:r>
              <a:rPr lang="en-US" sz="2400" b="1" dirty="0"/>
              <a:t>, may also have </a:t>
            </a:r>
            <a:r>
              <a:rPr lang="en-US" sz="2400" b="1" dirty="0" err="1"/>
              <a:t>peroid</a:t>
            </a:r>
            <a:r>
              <a:rPr lang="en-US" sz="2400" b="1" dirty="0"/>
              <a:t> of muscular paralysis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Hypo-secretion: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Addison’s disease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 err="1"/>
              <a:t>mineralocorticoids</a:t>
            </a:r>
            <a:r>
              <a:rPr lang="en-US" sz="2400" b="1" dirty="0"/>
              <a:t> deficiency, death occurs in four days to two weeks if untreated</a:t>
            </a:r>
          </a:p>
        </p:txBody>
      </p:sp>
      <p:pic>
        <p:nvPicPr>
          <p:cNvPr id="11273" name="Picture 9" descr="1775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057400"/>
            <a:ext cx="4648200" cy="324802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Endocrine activity of the Adrenal Cortex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11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Hormone Affects: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Elevated blood glucose levels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Reduction of protein stores in all body cells except the liver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increased plasma protein levels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promote </a:t>
            </a:r>
            <a:r>
              <a:rPr lang="en-US" sz="2400" b="1" dirty="0" err="1"/>
              <a:t>lipolysis</a:t>
            </a:r>
            <a:r>
              <a:rPr lang="en-US" sz="2400" b="1" dirty="0"/>
              <a:t> and beta oxidation of fat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Helps body recover from stress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Prevention of inflammation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</p:txBody>
      </p:sp>
      <p:pic>
        <p:nvPicPr>
          <p:cNvPr id="13321" name="Picture 9" descr="1775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3638" y="1524000"/>
            <a:ext cx="3865562" cy="495300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309</Words>
  <Application>Microsoft Office PowerPoint</Application>
  <PresentationFormat>On-screen Show (4:3)</PresentationFormat>
  <Paragraphs>153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PTA/OTA 106 Unit 2 Lecture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Endocrine activity of the Adrenal Cortex</vt:lpstr>
      <vt:lpstr>Endocrine activity of the Adrenal Cortex</vt:lpstr>
      <vt:lpstr>Endocrine activity of the Adrenal Cortex</vt:lpstr>
      <vt:lpstr>Overview of the interactions of hormones in response to stress</vt:lpstr>
      <vt:lpstr>Endocrine activity of the Adrenal Cortex</vt:lpstr>
      <vt:lpstr>PowerPoint Presentation</vt:lpstr>
      <vt:lpstr>PowerPoint Presentation</vt:lpstr>
      <vt:lpstr>PowerPoint Presentation</vt:lpstr>
      <vt:lpstr>Interaction of 2 Pancreatic Hormones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Blevins</dc:creator>
  <cp:lastModifiedBy>GaryB</cp:lastModifiedBy>
  <cp:revision>25</cp:revision>
  <dcterms:created xsi:type="dcterms:W3CDTF">2002-03-06T04:31:05Z</dcterms:created>
  <dcterms:modified xsi:type="dcterms:W3CDTF">2011-10-05T16:46:50Z</dcterms:modified>
</cp:coreProperties>
</file>